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18" r:id="rId3"/>
    <p:sldId id="257" r:id="rId4"/>
    <p:sldId id="258" r:id="rId5"/>
    <p:sldId id="259" r:id="rId6"/>
    <p:sldId id="260" r:id="rId7"/>
    <p:sldId id="308" r:id="rId8"/>
    <p:sldId id="261" r:id="rId9"/>
    <p:sldId id="262" r:id="rId10"/>
    <p:sldId id="263" r:id="rId11"/>
    <p:sldId id="309" r:id="rId12"/>
    <p:sldId id="310" r:id="rId13"/>
    <p:sldId id="311" r:id="rId14"/>
    <p:sldId id="264" r:id="rId15"/>
    <p:sldId id="312" r:id="rId16"/>
    <p:sldId id="313" r:id="rId17"/>
    <p:sldId id="314" r:id="rId18"/>
    <p:sldId id="315" r:id="rId19"/>
    <p:sldId id="316" r:id="rId20"/>
    <p:sldId id="317" r:id="rId21"/>
    <p:sldId id="265" r:id="rId22"/>
    <p:sldId id="266" r:id="rId23"/>
    <p:sldId id="267" r:id="rId24"/>
    <p:sldId id="268" r:id="rId25"/>
    <p:sldId id="269" r:id="rId26"/>
    <p:sldId id="270" r:id="rId27"/>
    <p:sldId id="300" r:id="rId28"/>
    <p:sldId id="301" r:id="rId29"/>
    <p:sldId id="302" r:id="rId30"/>
    <p:sldId id="303" r:id="rId31"/>
    <p:sldId id="319" r:id="rId32"/>
    <p:sldId id="304" r:id="rId33"/>
    <p:sldId id="305" r:id="rId34"/>
    <p:sldId id="306" r:id="rId35"/>
    <p:sldId id="307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FFC86-5341-4EAF-986C-CC707AA4374E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55B26-FE65-4E2C-A236-371BAC16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3D83095-2321-45F3-9FBE-BC5BAB7C36F6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567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2F6C4DF-168E-4C72-B58E-127BD70661E5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431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EB911D4-84D4-44CB-A0CF-E301F269E4F3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890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2AEF184-528D-402E-8D7C-42E92C03DC1F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1673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3693D37-EF32-4C42-92AA-24CC691A6DD3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0793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F577C9F-94A8-4AE1-ADF7-5D76E1B5B819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9841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A37F5C1-2231-4AE6-9380-A6D88770799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9342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E89F90D-1EC8-4102-A2BC-7C73BF2B7E6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767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2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07020-5F9F-4E45-8083-AA88289CD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04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6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5DD0-E02D-4909-855E-4BD4CFD84BAC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Peggy </a:t>
            </a:r>
            <a:r>
              <a:rPr lang="en-US" dirty="0" smtClean="0"/>
              <a:t>Batchelor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571500"/>
            <a:ext cx="7534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computers understand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Computers </a:t>
            </a:r>
            <a:r>
              <a:rPr lang="en-US" altLang="en-US" dirty="0" smtClean="0"/>
              <a:t>are </a:t>
            </a:r>
            <a:r>
              <a:rPr lang="en-US" altLang="en-US" i="1" dirty="0" smtClean="0"/>
              <a:t>exceedingly</a:t>
            </a:r>
            <a:r>
              <a:rPr lang="en-US" altLang="en-US" dirty="0" smtClean="0"/>
              <a:t> stupid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 only </a:t>
            </a:r>
            <a:r>
              <a:rPr lang="en-US" altLang="en-US" sz="1800" i="1" dirty="0"/>
              <a:t>data</a:t>
            </a:r>
            <a:r>
              <a:rPr lang="en-US" altLang="en-US" sz="1800" dirty="0"/>
              <a:t> they understand is 0</a:t>
            </a:r>
            <a:r>
              <a:rPr lang="ja-JP" altLang="en-US" sz="1800" dirty="0"/>
              <a:t>’</a:t>
            </a:r>
            <a:r>
              <a:rPr lang="en-US" altLang="ja-JP" sz="1800" dirty="0"/>
              <a:t>s and 1</a:t>
            </a:r>
            <a:r>
              <a:rPr lang="ja-JP" altLang="en-US" sz="1800" dirty="0"/>
              <a:t>’</a:t>
            </a:r>
            <a:r>
              <a:rPr lang="en-US" altLang="ja-JP" sz="1800" dirty="0"/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They can only do the most simple things with those 0</a:t>
            </a:r>
            <a:r>
              <a:rPr lang="ja-JP" altLang="en-US" sz="1800" dirty="0"/>
              <a:t>’</a:t>
            </a:r>
            <a:r>
              <a:rPr lang="en-US" altLang="ja-JP" sz="1800" dirty="0"/>
              <a:t>s and 1</a:t>
            </a:r>
            <a:r>
              <a:rPr lang="ja-JP" altLang="en-US" sz="1800" dirty="0"/>
              <a:t>’</a:t>
            </a:r>
            <a:r>
              <a:rPr lang="en-US" altLang="ja-JP" sz="1800" dirty="0"/>
              <a:t>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Move this value 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Add, multiply, subtract, divide these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Compare these values, and if one is less than the other, go follow this step rather than that 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/>
              <a:t>Done fast enough, those simple things can be amazing.</a:t>
            </a:r>
          </a:p>
        </p:txBody>
      </p:sp>
    </p:spTree>
    <p:extLst>
      <p:ext uri="{BB962C8B-B14F-4D97-AF65-F5344CB8AC3E}">
        <p14:creationId xmlns:p14="http://schemas.microsoft.com/office/powerpoint/2010/main" val="11466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825321" y="71739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Programming Languages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989527" y="1219172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Different programming languages are different ways (</a:t>
            </a:r>
            <a:r>
              <a:rPr lang="en-US" altLang="en-US" i="1" dirty="0" smtClean="0"/>
              <a:t>encodings</a:t>
            </a:r>
            <a:r>
              <a:rPr lang="en-US" altLang="en-US" dirty="0" smtClean="0"/>
              <a:t>) that turn into (same/similar) commands for the computer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63" y="2641242"/>
            <a:ext cx="4568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49" y="2293513"/>
            <a:ext cx="3965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237" y="5003442"/>
            <a:ext cx="49815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838200" y="17072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Python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96286"/>
            <a:ext cx="11049000" cy="5133113"/>
          </a:xfrm>
        </p:spPr>
        <p:txBody>
          <a:bodyPr>
            <a:normAutofit/>
          </a:bodyPr>
          <a:lstStyle/>
          <a:p>
            <a:r>
              <a:rPr lang="en-US" altLang="en-US" dirty="0"/>
              <a:t>The programming language we will be using is called </a:t>
            </a:r>
            <a:r>
              <a:rPr lang="en-US" altLang="en-US" i="1" dirty="0"/>
              <a:t>Python</a:t>
            </a:r>
          </a:p>
          <a:p>
            <a:pPr lvl="1"/>
            <a:r>
              <a:rPr lang="en-US" altLang="en-US" dirty="0">
                <a:hlinkClick r:id="rId2"/>
              </a:rPr>
              <a:t>http://www.python.org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Python </a:t>
            </a:r>
            <a:r>
              <a:rPr lang="en-US" altLang="en-US" dirty="0" smtClean="0"/>
              <a:t>is a popular programing language, which is designed to be easy to read.</a:t>
            </a:r>
          </a:p>
          <a:p>
            <a:pPr eaLnBrk="1" hangingPunct="1"/>
            <a:r>
              <a:rPr lang="en-US" altLang="en-US" dirty="0" smtClean="0"/>
              <a:t>Used by many companies</a:t>
            </a:r>
            <a:r>
              <a:rPr lang="en-US" altLang="en-US" dirty="0" smtClean="0"/>
              <a:t>.</a:t>
            </a:r>
          </a:p>
          <a:p>
            <a:pPr marL="685800" lvl="2">
              <a:spcBef>
                <a:spcPts val="1000"/>
              </a:spcBef>
            </a:pPr>
            <a:r>
              <a:rPr lang="en-US" altLang="en-US" dirty="0"/>
              <a:t>It</a:t>
            </a:r>
            <a:r>
              <a:rPr lang="ja-JP" altLang="en-US" dirty="0"/>
              <a:t>’</a:t>
            </a:r>
            <a:r>
              <a:rPr lang="en-US" altLang="ja-JP" dirty="0"/>
              <a:t>s used by companies like Google, Industrial Light &amp; Magic, Pixar, Nextel, and others</a:t>
            </a:r>
          </a:p>
          <a:p>
            <a:pPr eaLnBrk="1" hangingPunct="1"/>
            <a:r>
              <a:rPr lang="en-US" altLang="en-US" dirty="0" smtClean="0"/>
              <a:t>Also </a:t>
            </a:r>
            <a:r>
              <a:rPr lang="en-US" altLang="en-US" dirty="0" smtClean="0"/>
              <a:t>used to make application software flexible and expendable.</a:t>
            </a:r>
          </a:p>
          <a:p>
            <a:pPr lvl="1" eaLnBrk="1" hangingPunct="1"/>
            <a:r>
              <a:rPr lang="en-US" altLang="en-US" dirty="0" smtClean="0"/>
              <a:t>For example, can be used to program GIMP or Blender</a:t>
            </a:r>
          </a:p>
        </p:txBody>
      </p:sp>
    </p:spTree>
    <p:extLst>
      <p:ext uri="{BB962C8B-B14F-4D97-AF65-F5344CB8AC3E}">
        <p14:creationId xmlns:p14="http://schemas.microsoft.com/office/powerpoint/2010/main" val="31448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566737"/>
            <a:ext cx="75342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word about Jython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Jython </a:t>
            </a:r>
            <a:r>
              <a:rPr lang="en-US" altLang="en-US" sz="3200" b="1" i="1"/>
              <a:t>is</a:t>
            </a:r>
            <a:r>
              <a:rPr lang="en-US" altLang="en-US" sz="3200"/>
              <a:t> </a:t>
            </a:r>
            <a:r>
              <a:rPr lang="en-US" altLang="en-US" smtClean="0"/>
              <a:t>Python</a:t>
            </a:r>
          </a:p>
          <a:p>
            <a:pPr eaLnBrk="1" hangingPunct="1"/>
            <a:r>
              <a:rPr lang="en-US" altLang="en-US" smtClean="0"/>
              <a:t>Python is a language implemented in C.</a:t>
            </a:r>
          </a:p>
          <a:p>
            <a:pPr eaLnBrk="1" hangingPunct="1"/>
            <a:r>
              <a:rPr lang="en-US" altLang="en-US" smtClean="0"/>
              <a:t>Jython is the </a:t>
            </a:r>
            <a:r>
              <a:rPr lang="en-US" altLang="en-US" i="1" smtClean="0"/>
              <a:t>same</a:t>
            </a:r>
            <a:r>
              <a:rPr lang="en-US" altLang="en-US" smtClean="0"/>
              <a:t> language implemented in Java.</a:t>
            </a:r>
          </a:p>
          <a:p>
            <a:pPr lvl="1" eaLnBrk="1" hangingPunct="1"/>
            <a:r>
              <a:rPr lang="en-US" altLang="en-US" smtClean="0"/>
              <a:t>Is the pizza different if a different company makes the flour?  If so, not by much.</a:t>
            </a:r>
          </a:p>
        </p:txBody>
      </p:sp>
    </p:spTree>
    <p:extLst>
      <p:ext uri="{BB962C8B-B14F-4D97-AF65-F5344CB8AC3E}">
        <p14:creationId xmlns:p14="http://schemas.microsoft.com/office/powerpoint/2010/main" val="32371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Concept: Encodings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/>
              <a:t>We can </a:t>
            </a:r>
            <a:r>
              <a:rPr lang="en-US" altLang="en-US" sz="2200" i="1"/>
              <a:t>interpret</a:t>
            </a:r>
            <a:r>
              <a:rPr lang="en-US" altLang="en-US" sz="2200"/>
              <a:t> the 0</a:t>
            </a:r>
            <a:r>
              <a:rPr lang="ja-JP" altLang="en-US" sz="2200"/>
              <a:t>’</a:t>
            </a:r>
            <a:r>
              <a:rPr lang="en-US" altLang="ja-JP" sz="2200"/>
              <a:t>s and 1</a:t>
            </a:r>
            <a:r>
              <a:rPr lang="ja-JP" altLang="en-US" sz="2200"/>
              <a:t>’</a:t>
            </a:r>
            <a:r>
              <a:rPr lang="en-US" altLang="ja-JP" sz="2200"/>
              <a:t>s in computer memory any way we want.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We can treat them as numbers.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We can </a:t>
            </a:r>
            <a:r>
              <a:rPr lang="en-US" altLang="en-US" sz="1600" i="1"/>
              <a:t>encode</a:t>
            </a:r>
            <a:r>
              <a:rPr lang="en-US" altLang="en-US" sz="1600"/>
              <a:t> information in those numbers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Even the notion that the computer understands numbers is an interpretation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We encode the voltages on wires as 0</a:t>
            </a:r>
            <a:r>
              <a:rPr lang="ja-JP" altLang="en-US" sz="1600"/>
              <a:t>’</a:t>
            </a:r>
            <a:r>
              <a:rPr lang="en-US" altLang="ja-JP" sz="1600"/>
              <a:t>s and 1</a:t>
            </a:r>
            <a:r>
              <a:rPr lang="ja-JP" altLang="en-US" sz="1600"/>
              <a:t>’</a:t>
            </a:r>
            <a:r>
              <a:rPr lang="en-US" altLang="ja-JP" sz="1600"/>
              <a:t>s, </a:t>
            </a:r>
            <a:br>
              <a:rPr lang="en-US" altLang="ja-JP" sz="1600"/>
            </a:br>
            <a:r>
              <a:rPr lang="en-US" altLang="ja-JP" sz="1600"/>
              <a:t>eight of these defining a </a:t>
            </a:r>
            <a:r>
              <a:rPr lang="en-US" altLang="ja-JP" sz="1600" i="1"/>
              <a:t>byte</a:t>
            </a:r>
            <a:endParaRPr lang="en-US" altLang="ja-JP" sz="160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Which we can, in turn, interpret as a decimal number </a:t>
            </a:r>
          </a:p>
        </p:txBody>
      </p:sp>
      <p:pic>
        <p:nvPicPr>
          <p:cNvPr id="3174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4614" y="2890839"/>
            <a:ext cx="3533775" cy="2066925"/>
          </a:xfrm>
        </p:spPr>
      </p:pic>
    </p:spTree>
    <p:extLst>
      <p:ext uri="{BB962C8B-B14F-4D97-AF65-F5344CB8AC3E}">
        <p14:creationId xmlns:p14="http://schemas.microsoft.com/office/powerpoint/2010/main" val="17618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Computation for Communication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/>
              <a:t>All media are going digital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/>
              <a:t>Digital media are manipulated with software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/>
              <a:t>You are limited in your communication by what your software allows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if you want to say something that Microsoft or Adobe or Apple doesn</a:t>
            </a:r>
            <a:r>
              <a:rPr lang="ja-JP" altLang="en-US" smtClean="0"/>
              <a:t>’</a:t>
            </a:r>
            <a:r>
              <a:rPr lang="en-US" altLang="ja-JP" smtClean="0"/>
              <a:t>t </a:t>
            </a:r>
            <a:r>
              <a:rPr lang="en-US" altLang="ja-JP" i="1" smtClean="0"/>
              <a:t>let</a:t>
            </a:r>
            <a:r>
              <a:rPr lang="en-US" altLang="ja-JP" smtClean="0"/>
              <a:t> you say?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04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Programming is a communications skill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/>
              <a:t>If you want to say something that your tools don</a:t>
            </a:r>
            <a:r>
              <a:rPr lang="ja-JP" altLang="en-US" sz="2500"/>
              <a:t>’</a:t>
            </a:r>
            <a:r>
              <a:rPr lang="en-US" altLang="ja-JP" sz="2500"/>
              <a:t>t allow, program it yourself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/>
              <a:t>If you want to understand what your tools can or cannot do, you need to understand what the programs are doing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/>
              <a:t>If you care about preparing media for the Web, for marketing, for print, for broadcast… then it</a:t>
            </a:r>
            <a:r>
              <a:rPr lang="ja-JP" altLang="en-US" sz="2500"/>
              <a:t>’</a:t>
            </a:r>
            <a:r>
              <a:rPr lang="en-US" altLang="ja-JP" sz="2500"/>
              <a:t>s worth your while to understand how the media are and can be manipulated.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/>
              <a:t>Knowledge is Power,</a:t>
            </a:r>
            <a:br>
              <a:rPr lang="en-US" altLang="en-US" sz="2500"/>
            </a:br>
            <a:r>
              <a:rPr lang="en-US" altLang="en-US" sz="2500"/>
              <a:t>Knowing how media work is powerful and freeing</a:t>
            </a:r>
          </a:p>
        </p:txBody>
      </p:sp>
    </p:spTree>
    <p:extLst>
      <p:ext uri="{BB962C8B-B14F-4D97-AF65-F5344CB8AC3E}">
        <p14:creationId xmlns:p14="http://schemas.microsoft.com/office/powerpoint/2010/main" val="42315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Knowing about programming is knowing about process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Alan Perlis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One of the founders of computer science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Argued in 1961 that Computer Science should be part of a liberal education: </a:t>
            </a:r>
            <a:r>
              <a:rPr lang="en-US" altLang="en-US" i="1" smtClean="0"/>
              <a:t>Everyone</a:t>
            </a:r>
            <a:r>
              <a:rPr lang="en-US" altLang="en-US" smtClean="0"/>
              <a:t> should learn to program.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Perhaps computing is more critical to a liberal education than Calculus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Calculus is about rates, and that</a:t>
            </a:r>
            <a:r>
              <a:rPr lang="ja-JP" altLang="en-US" smtClean="0"/>
              <a:t>’</a:t>
            </a:r>
            <a:r>
              <a:rPr lang="en-US" altLang="ja-JP" smtClean="0"/>
              <a:t>s important to many.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Computer science is about process, and that</a:t>
            </a:r>
            <a:r>
              <a:rPr lang="ja-JP" altLang="en-US" smtClean="0"/>
              <a:t>’</a:t>
            </a:r>
            <a:r>
              <a:rPr lang="en-US" altLang="ja-JP" smtClean="0"/>
              <a:t>s important to </a:t>
            </a:r>
            <a:r>
              <a:rPr lang="en-US" altLang="ja-JP" i="1" smtClean="0"/>
              <a:t>everyone</a:t>
            </a:r>
            <a:r>
              <a:rPr lang="en-US" altLang="ja-JP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smtClean="0"/>
              <a:t>Automating</a:t>
            </a:r>
            <a:r>
              <a:rPr lang="en-US" altLang="en-US" smtClean="0"/>
              <a:t> process </a:t>
            </a:r>
            <a:br>
              <a:rPr lang="en-US" altLang="en-US" smtClean="0"/>
            </a:br>
            <a:r>
              <a:rPr lang="en-US" altLang="en-US" smtClean="0"/>
              <a:t>changes </a:t>
            </a:r>
            <a:r>
              <a:rPr lang="en-US" altLang="en-US" i="1" smtClean="0"/>
              <a:t>everything.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2057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Programming Concepts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006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77468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Programming </a:t>
            </a:r>
            <a:r>
              <a:rPr lang="en-US" dirty="0" smtClean="0">
                <a:ea typeface="+mj-ea"/>
              </a:rPr>
              <a:t>is </a:t>
            </a:r>
            <a:r>
              <a:rPr lang="en-US" dirty="0" smtClean="0">
                <a:ea typeface="+mj-ea"/>
              </a:rPr>
              <a:t>about Communicating </a:t>
            </a:r>
            <a:r>
              <a:rPr lang="en-US" dirty="0" smtClean="0">
                <a:ea typeface="+mj-ea"/>
              </a:rPr>
              <a:t>Process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200"/>
              <a:t>A program is the most concise statement possible to communicate a process</a:t>
            </a:r>
          </a:p>
          <a:p>
            <a:pPr lvl="1" eaLnBrk="1" hangingPunct="1"/>
            <a:r>
              <a:rPr lang="en-US" altLang="en-US" smtClean="0"/>
              <a:t>That</a:t>
            </a:r>
            <a:r>
              <a:rPr lang="ja-JP" altLang="en-US" smtClean="0"/>
              <a:t>’</a:t>
            </a:r>
            <a:r>
              <a:rPr lang="en-US" altLang="ja-JP" smtClean="0"/>
              <a:t>s why it</a:t>
            </a:r>
            <a:r>
              <a:rPr lang="ja-JP" altLang="en-US" smtClean="0"/>
              <a:t>’</a:t>
            </a:r>
            <a:r>
              <a:rPr lang="en-US" altLang="ja-JP" smtClean="0"/>
              <a:t>s important to scientists and others who want to specify </a:t>
            </a:r>
            <a:r>
              <a:rPr lang="en-US" altLang="ja-JP" i="1" smtClean="0"/>
              <a:t>how</a:t>
            </a:r>
            <a:r>
              <a:rPr lang="en-US" altLang="ja-JP" smtClean="0"/>
              <a:t> to do something understandably in as few words as possible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91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576262"/>
            <a:ext cx="76771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595312"/>
            <a:ext cx="75914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04837"/>
            <a:ext cx="75342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85787"/>
            <a:ext cx="75628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71500"/>
            <a:ext cx="75628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604837"/>
            <a:ext cx="75057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Words, Operators, and Syntax: an Overview</a:t>
            </a:r>
            <a:endParaRPr lang="he-IL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Key words</a:t>
            </a:r>
            <a:r>
              <a:rPr lang="en-US" altLang="en-US" smtClean="0"/>
              <a:t>: predefined words used to write program in high-level language</a:t>
            </a:r>
          </a:p>
          <a:p>
            <a:pPr lvl="1" eaLnBrk="1" hangingPunct="1"/>
            <a:r>
              <a:rPr lang="en-US" altLang="en-US" smtClean="0"/>
              <a:t>Each key word has specific meaning</a:t>
            </a:r>
          </a:p>
          <a:p>
            <a:pPr eaLnBrk="1" hangingPunct="1"/>
            <a:r>
              <a:rPr lang="en-US" altLang="en-US" u="sng" smtClean="0"/>
              <a:t>Operators</a:t>
            </a:r>
            <a:r>
              <a:rPr lang="en-US" altLang="en-US" smtClean="0"/>
              <a:t>: perform operations on data</a:t>
            </a:r>
          </a:p>
          <a:p>
            <a:pPr lvl="1" eaLnBrk="1" hangingPunct="1"/>
            <a:r>
              <a:rPr lang="en-US" altLang="en-US" smtClean="0"/>
              <a:t>Example: math operators to perform arithmetic</a:t>
            </a:r>
          </a:p>
          <a:p>
            <a:pPr eaLnBrk="1" hangingPunct="1"/>
            <a:r>
              <a:rPr lang="en-US" altLang="en-US" u="sng" smtClean="0"/>
              <a:t>Syntax</a:t>
            </a:r>
            <a:r>
              <a:rPr lang="en-US" altLang="en-US" smtClean="0"/>
              <a:t>: set of rules to be followed when writing program</a:t>
            </a:r>
          </a:p>
          <a:p>
            <a:pPr eaLnBrk="1" hangingPunct="1"/>
            <a:r>
              <a:rPr lang="en-US" altLang="en-US" u="sng" smtClean="0"/>
              <a:t>Statement</a:t>
            </a:r>
            <a:r>
              <a:rPr lang="en-US" altLang="en-US" smtClean="0"/>
              <a:t>: individual instruction used in high-level language</a:t>
            </a:r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2220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Compilers and Interpreters</a:t>
            </a:r>
            <a:endParaRPr lang="he-IL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Programs written in high-level languages </a:t>
            </a:r>
            <a:r>
              <a:rPr lang="en-US" altLang="en-US" dirty="0" smtClean="0"/>
              <a:t>such as Python must </a:t>
            </a:r>
            <a:r>
              <a:rPr lang="en-US" altLang="en-US" dirty="0" smtClean="0"/>
              <a:t>be translated into machine language to be executed</a:t>
            </a:r>
          </a:p>
          <a:p>
            <a:pPr eaLnBrk="1" hangingPunct="1"/>
            <a:r>
              <a:rPr lang="en-US" altLang="en-US" u="sng" dirty="0" smtClean="0"/>
              <a:t>Compiler</a:t>
            </a:r>
            <a:r>
              <a:rPr lang="en-US" altLang="en-US" dirty="0" smtClean="0"/>
              <a:t>: translates high-level language program into separate machine language program</a:t>
            </a:r>
          </a:p>
          <a:p>
            <a:pPr lvl="1" eaLnBrk="1" hangingPunct="1"/>
            <a:r>
              <a:rPr lang="en-US" altLang="en-US" dirty="0" smtClean="0"/>
              <a:t>Machine language program can be executed at any time</a:t>
            </a:r>
          </a:p>
          <a:p>
            <a:pPr lvl="1" eaLnBrk="1" hangingPunct="1"/>
            <a:endParaRPr lang="he-I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1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Compilers and Interpreters (cont’d.)</a:t>
            </a:r>
            <a:endParaRPr lang="he-IL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Interpreter</a:t>
            </a:r>
            <a:r>
              <a:rPr lang="en-US" altLang="en-US" smtClean="0"/>
              <a:t>: translates and executes instructions in high-level language program</a:t>
            </a:r>
          </a:p>
          <a:p>
            <a:pPr lvl="1" eaLnBrk="1" hangingPunct="1"/>
            <a:r>
              <a:rPr lang="en-US" altLang="en-US" smtClean="0"/>
              <a:t>Used by Python language</a:t>
            </a:r>
          </a:p>
          <a:p>
            <a:pPr lvl="1" eaLnBrk="1" hangingPunct="1"/>
            <a:r>
              <a:rPr lang="en-US" altLang="en-US" smtClean="0"/>
              <a:t>Interprets one instruction at a time</a:t>
            </a:r>
          </a:p>
          <a:p>
            <a:pPr lvl="1" eaLnBrk="1" hangingPunct="1"/>
            <a:r>
              <a:rPr lang="en-US" altLang="en-US" smtClean="0"/>
              <a:t>No separate machine language program</a:t>
            </a:r>
          </a:p>
          <a:p>
            <a:pPr eaLnBrk="1" hangingPunct="1"/>
            <a:r>
              <a:rPr lang="en-US" altLang="en-US" u="sng" smtClean="0"/>
              <a:t>Source code</a:t>
            </a:r>
            <a:r>
              <a:rPr lang="en-US" altLang="en-US" smtClean="0"/>
              <a:t>: statements written by programmer</a:t>
            </a:r>
          </a:p>
          <a:p>
            <a:pPr lvl="1" eaLnBrk="1" hangingPunct="1"/>
            <a:r>
              <a:rPr lang="en-US" altLang="en-US" u="sng" smtClean="0"/>
              <a:t>Syntax error</a:t>
            </a:r>
            <a:r>
              <a:rPr lang="en-US" altLang="en-US" smtClean="0"/>
              <a:t>: prevents code from being translated</a:t>
            </a:r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33725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600075"/>
            <a:ext cx="75247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Compilers and Interpreters (cont’d.)</a:t>
            </a:r>
            <a:endParaRPr lang="he-IL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81200" y="5562601"/>
            <a:ext cx="8229600" cy="563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600"/>
              <a:t>Figure 1-19 Executing a high-level program with an interpreter</a:t>
            </a:r>
            <a:endParaRPr lang="he-IL" altLang="en-US" sz="160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2338389"/>
            <a:ext cx="792003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Python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28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Python</a:t>
            </a:r>
            <a:endParaRPr lang="he-IL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Python must be installed and configured prior to use</a:t>
            </a:r>
          </a:p>
          <a:p>
            <a:pPr lvl="1" eaLnBrk="1" hangingPunct="1"/>
            <a:r>
              <a:rPr lang="en-US" altLang="en-US" smtClean="0"/>
              <a:t>One of the items installed is the Python interpreter</a:t>
            </a:r>
          </a:p>
          <a:p>
            <a:pPr eaLnBrk="1" hangingPunct="1"/>
            <a:r>
              <a:rPr lang="en-US" altLang="en-US" smtClean="0"/>
              <a:t>Python interpreter can be used in two modes:</a:t>
            </a:r>
          </a:p>
          <a:p>
            <a:pPr lvl="1" eaLnBrk="1" hangingPunct="1"/>
            <a:r>
              <a:rPr lang="en-US" altLang="en-US" smtClean="0"/>
              <a:t>Interactive mode: enter statements on keyboard</a:t>
            </a:r>
          </a:p>
          <a:p>
            <a:pPr lvl="1" eaLnBrk="1" hangingPunct="1"/>
            <a:r>
              <a:rPr lang="en-US" altLang="en-US" smtClean="0"/>
              <a:t>Script mode: save statements in Python script</a:t>
            </a:r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25628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Interactive Mode</a:t>
            </a:r>
            <a:endParaRPr lang="he-IL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you start Python in interactive mode, you will see a prompt</a:t>
            </a:r>
          </a:p>
          <a:p>
            <a:pPr lvl="1" eaLnBrk="1" hangingPunct="1"/>
            <a:r>
              <a:rPr lang="en-US" altLang="en-US" smtClean="0"/>
              <a:t>Indicates the interpreter is waiting for a Python statement to be typed</a:t>
            </a:r>
          </a:p>
          <a:p>
            <a:pPr lvl="1" eaLnBrk="1" hangingPunct="1"/>
            <a:r>
              <a:rPr lang="en-US" altLang="en-US" smtClean="0"/>
              <a:t>Prompt reappears after previous statement is executed</a:t>
            </a:r>
          </a:p>
          <a:p>
            <a:pPr lvl="1" eaLnBrk="1" hangingPunct="1"/>
            <a:r>
              <a:rPr lang="en-US" altLang="en-US" smtClean="0"/>
              <a:t>Error message displayed If you incorrectly type a statement</a:t>
            </a:r>
          </a:p>
          <a:p>
            <a:pPr eaLnBrk="1" hangingPunct="1"/>
            <a:r>
              <a:rPr lang="en-US" altLang="en-US" smtClean="0"/>
              <a:t>Good way to learn new parts of Python</a:t>
            </a:r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6647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Writing Python Programs and Running Them in Script Mode</a:t>
            </a:r>
            <a:endParaRPr lang="he-IL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Statements entered in interactive mode are not saved as a program</a:t>
            </a:r>
          </a:p>
          <a:p>
            <a:pPr eaLnBrk="1" hangingPunct="1"/>
            <a:r>
              <a:rPr lang="en-US" altLang="en-US" smtClean="0"/>
              <a:t>To have a program use script mode</a:t>
            </a:r>
          </a:p>
          <a:p>
            <a:pPr lvl="1" eaLnBrk="1" hangingPunct="1"/>
            <a:r>
              <a:rPr lang="en-US" altLang="en-US" smtClean="0"/>
              <a:t>Save a set of Python statements in a file</a:t>
            </a:r>
          </a:p>
          <a:p>
            <a:pPr lvl="1" eaLnBrk="1" hangingPunct="1"/>
            <a:r>
              <a:rPr lang="en-US" altLang="en-US" smtClean="0"/>
              <a:t>The filename should have the .py extension</a:t>
            </a:r>
          </a:p>
          <a:p>
            <a:pPr lvl="1" eaLnBrk="1" hangingPunct="1"/>
            <a:r>
              <a:rPr lang="en-US" altLang="en-US" smtClean="0"/>
              <a:t>To run the file, or script, type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python </a:t>
            </a:r>
            <a:r>
              <a:rPr lang="en-US" altLang="en-US" i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	at the operating system command line</a:t>
            </a:r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6242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IDLE Programming Environment</a:t>
            </a:r>
            <a:endParaRPr lang="he-IL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IDLE (Integrated Development Program): single program that provides tools to write, execute and test a program</a:t>
            </a:r>
          </a:p>
          <a:p>
            <a:pPr lvl="1" eaLnBrk="1" hangingPunct="1"/>
            <a:r>
              <a:rPr lang="en-US" altLang="en-US" smtClean="0"/>
              <a:t>Automatically installed when Python language is installed</a:t>
            </a:r>
          </a:p>
          <a:p>
            <a:pPr lvl="1" eaLnBrk="1" hangingPunct="1"/>
            <a:r>
              <a:rPr lang="en-US" altLang="en-US" smtClean="0"/>
              <a:t>Runs in interactive mode</a:t>
            </a:r>
          </a:p>
          <a:p>
            <a:pPr lvl="1" eaLnBrk="1" hangingPunct="1"/>
            <a:r>
              <a:rPr lang="en-US" altLang="en-US" smtClean="0"/>
              <a:t>Has built-in text editor with features designed to help write Python programs</a:t>
            </a:r>
          </a:p>
          <a:p>
            <a:pPr eaLnBrk="1" hangingPunct="1"/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4801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90550"/>
            <a:ext cx="75628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81025"/>
            <a:ext cx="75628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571500"/>
            <a:ext cx="75533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614362"/>
            <a:ext cx="75914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600075"/>
            <a:ext cx="77343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604837"/>
            <a:ext cx="75819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595312"/>
            <a:ext cx="76866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585787"/>
            <a:ext cx="7639050" cy="5686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9110" y="2176530"/>
            <a:ext cx="1983346" cy="309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623887"/>
            <a:ext cx="74961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604837"/>
            <a:ext cx="76485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628650"/>
            <a:ext cx="75533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581025"/>
            <a:ext cx="76295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600075"/>
            <a:ext cx="76485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595312"/>
            <a:ext cx="76485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595312"/>
            <a:ext cx="75533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595312"/>
            <a:ext cx="76104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600075"/>
            <a:ext cx="75247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604837"/>
            <a:ext cx="75914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604837"/>
            <a:ext cx="75438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585787"/>
            <a:ext cx="75247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566737"/>
            <a:ext cx="76771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585787"/>
            <a:ext cx="76962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595312"/>
            <a:ext cx="75533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585787"/>
            <a:ext cx="74961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600075"/>
            <a:ext cx="76295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81025"/>
            <a:ext cx="75628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614362"/>
            <a:ext cx="74866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595312"/>
            <a:ext cx="75152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Defining terms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</a:t>
            </a:r>
            <a:r>
              <a:rPr lang="en-US" altLang="en-US" dirty="0" smtClean="0"/>
              <a:t>program is a description in a programming language of a process that achieves some result.</a:t>
            </a:r>
          </a:p>
          <a:p>
            <a:pPr eaLnBrk="1" hangingPunct="1"/>
            <a:r>
              <a:rPr lang="en-US" altLang="en-US" dirty="0" smtClean="0"/>
              <a:t>An algorithm is a description of a process in a step-by-step manner. </a:t>
            </a:r>
          </a:p>
          <a:p>
            <a:pPr lvl="1" eaLnBrk="1" hangingPunct="1"/>
            <a:r>
              <a:rPr lang="en-US" altLang="en-US" dirty="0" smtClean="0"/>
              <a:t>The same algorithm could be written in many languages.</a:t>
            </a:r>
          </a:p>
        </p:txBody>
      </p:sp>
    </p:spTree>
    <p:extLst>
      <p:ext uri="{BB962C8B-B14F-4D97-AF65-F5344CB8AC3E}">
        <p14:creationId xmlns:p14="http://schemas.microsoft.com/office/powerpoint/2010/main" val="7835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595312"/>
            <a:ext cx="74961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614362"/>
            <a:ext cx="75152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954</Words>
  <Application>Microsoft Office PowerPoint</Application>
  <PresentationFormat>Widescreen</PresentationFormat>
  <Paragraphs>114</Paragraphs>
  <Slides>60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MS PGothic</vt:lpstr>
      <vt:lpstr>MS PGothic</vt:lpstr>
      <vt:lpstr>Arial</vt:lpstr>
      <vt:lpstr>Calibri</vt:lpstr>
      <vt:lpstr>Calibri Light</vt:lpstr>
      <vt:lpstr>Courier New</vt:lpstr>
      <vt:lpstr>Times</vt:lpstr>
      <vt:lpstr>Times New Roman</vt:lpstr>
      <vt:lpstr>Office Theme</vt:lpstr>
      <vt:lpstr>Introduction to Programming</vt:lpstr>
      <vt:lpstr>Module 1</vt:lpstr>
      <vt:lpstr>PowerPoint Presentation</vt:lpstr>
      <vt:lpstr>PowerPoint Presentation</vt:lpstr>
      <vt:lpstr>PowerPoint Presentation</vt:lpstr>
      <vt:lpstr>PowerPoint Presentation</vt:lpstr>
      <vt:lpstr>Defining terms</vt:lpstr>
      <vt:lpstr>PowerPoint Presentation</vt:lpstr>
      <vt:lpstr>PowerPoint Presentation</vt:lpstr>
      <vt:lpstr>PowerPoint Presentation</vt:lpstr>
      <vt:lpstr>What computers understand</vt:lpstr>
      <vt:lpstr>Programming Languages</vt:lpstr>
      <vt:lpstr>Python</vt:lpstr>
      <vt:lpstr>PowerPoint Presentation</vt:lpstr>
      <vt:lpstr>A word about Jython</vt:lpstr>
      <vt:lpstr>Key Concept: Encodings</vt:lpstr>
      <vt:lpstr>Computation for Communication</vt:lpstr>
      <vt:lpstr>Programming is a communications skill</vt:lpstr>
      <vt:lpstr>Knowing about programming is knowing about process</vt:lpstr>
      <vt:lpstr>Programming is about Communicating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Words, Operators, and Syntax: an Overview</vt:lpstr>
      <vt:lpstr>Compilers and Interpreters</vt:lpstr>
      <vt:lpstr>Compilers and Interpreters (cont’d.)</vt:lpstr>
      <vt:lpstr>Compilers and Interpreters (cont’d.)</vt:lpstr>
      <vt:lpstr>Module 2</vt:lpstr>
      <vt:lpstr>Using Python</vt:lpstr>
      <vt:lpstr>Interactive Mode</vt:lpstr>
      <vt:lpstr>Writing Python Programs and Running Them in Script Mode</vt:lpstr>
      <vt:lpstr>The IDLE Programming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Furman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</dc:title>
  <dc:creator>Owner</dc:creator>
  <cp:lastModifiedBy>peggy batchelor</cp:lastModifiedBy>
  <cp:revision>11</cp:revision>
  <dcterms:created xsi:type="dcterms:W3CDTF">2014-09-07T00:32:30Z</dcterms:created>
  <dcterms:modified xsi:type="dcterms:W3CDTF">2015-07-18T23:29:54Z</dcterms:modified>
</cp:coreProperties>
</file>